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2" r:id="rId3"/>
    <p:sldId id="259" r:id="rId4"/>
    <p:sldId id="257" r:id="rId5"/>
    <p:sldId id="260" r:id="rId6"/>
    <p:sldId id="284" r:id="rId7"/>
    <p:sldId id="258" r:id="rId8"/>
    <p:sldId id="261" r:id="rId9"/>
    <p:sldId id="263" r:id="rId10"/>
    <p:sldId id="269" r:id="rId11"/>
    <p:sldId id="264" r:id="rId12"/>
    <p:sldId id="285" r:id="rId13"/>
    <p:sldId id="265" r:id="rId14"/>
    <p:sldId id="297" r:id="rId15"/>
    <p:sldId id="273" r:id="rId16"/>
    <p:sldId id="275" r:id="rId17"/>
    <p:sldId id="299" r:id="rId18"/>
    <p:sldId id="291" r:id="rId19"/>
    <p:sldId id="270" r:id="rId20"/>
    <p:sldId id="274" r:id="rId21"/>
    <p:sldId id="303" r:id="rId22"/>
    <p:sldId id="300" r:id="rId23"/>
    <p:sldId id="289" r:id="rId24"/>
    <p:sldId id="304" r:id="rId25"/>
    <p:sldId id="286" r:id="rId26"/>
    <p:sldId id="295" r:id="rId27"/>
    <p:sldId id="307" r:id="rId28"/>
    <p:sldId id="607" r:id="rId29"/>
    <p:sldId id="608" r:id="rId30"/>
    <p:sldId id="735" r:id="rId31"/>
    <p:sldId id="610" r:id="rId32"/>
    <p:sldId id="736" r:id="rId33"/>
    <p:sldId id="744" r:id="rId34"/>
    <p:sldId id="745" r:id="rId35"/>
    <p:sldId id="746" r:id="rId36"/>
    <p:sldId id="747" r:id="rId37"/>
    <p:sldId id="749" r:id="rId38"/>
    <p:sldId id="750" r:id="rId39"/>
    <p:sldId id="301" r:id="rId40"/>
    <p:sldId id="751" r:id="rId41"/>
    <p:sldId id="30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11" autoAdjust="0"/>
  </p:normalViewPr>
  <p:slideViewPr>
    <p:cSldViewPr snapToGrid="0">
      <p:cViewPr varScale="1">
        <p:scale>
          <a:sx n="72" d="100"/>
          <a:sy n="72" d="100"/>
        </p:scale>
        <p:origin x="75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0D61F-559A-4A51-89CD-E28C972A961F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F0BB3-C2ED-488F-8CEA-87CD57B39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265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F0BB3-C2ED-488F-8CEA-87CD57B3965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8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5E86A-1E2D-43C6-BA18-E83269830B8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10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5E86A-1E2D-43C6-BA18-E83269830B8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645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5E86A-1E2D-43C6-BA18-E83269830B8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163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5E86A-1E2D-43C6-BA18-E83269830B8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01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5E86A-1E2D-43C6-BA18-E83269830B8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78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F0BB3-C2ED-488F-8CEA-87CD57B3965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88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F0BB3-C2ED-488F-8CEA-87CD57B3965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64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5E86A-1E2D-43C6-BA18-E83269830B8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26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5E86A-1E2D-43C6-BA18-E83269830B8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419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5E86A-1E2D-43C6-BA18-E83269830B8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38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5E86A-1E2D-43C6-BA18-E83269830B8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94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5E86A-1E2D-43C6-BA18-E83269830B8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514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5E86A-1E2D-43C6-BA18-E83269830B8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29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85011" y="875899"/>
            <a:ext cx="1153106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90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60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2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455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59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5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32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15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39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428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62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86A37-A551-41DE-85A4-09FF2935FF38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620B-DD84-4DF8-B570-09B3A7CF4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14" y="-260174"/>
            <a:ext cx="4547286" cy="128808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385011" y="875899"/>
            <a:ext cx="1153106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35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5308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Electroencephalography (EEG)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709" y="4620911"/>
            <a:ext cx="11360582" cy="2014361"/>
          </a:xfrm>
          <a:prstGeom prst="rect">
            <a:avLst/>
          </a:prstGeom>
        </p:spPr>
        <p:txBody>
          <a:bodyPr spcFirstLastPara="1" vert="horz" wrap="square" lIns="121898" tIns="121898" rIns="121898" bIns="121898" rtlCol="0" anchor="t" anchorCtr="0">
            <a:norm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</a:t>
            </a:r>
          </a:p>
          <a:p>
            <a:r>
              <a:rPr lang="en-C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(School of Psychology, Nanjing Normal University, Nanjing, China)</a:t>
            </a:r>
          </a:p>
          <a:p>
            <a:pPr>
              <a:spcBef>
                <a:spcPts val="0"/>
              </a:spcBef>
            </a:pPr>
            <a:endParaRPr dirty="0">
              <a:solidFill>
                <a:srgbClr val="D1D5DB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19963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A491A0-013D-400D-0ACB-A02B62E80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126"/>
            <a:ext cx="5273639" cy="5092944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D0EBDA2D-E7D4-C02A-63EA-7E17F14D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836" y="1400582"/>
            <a:ext cx="2984004" cy="491479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3398A91B-BBC2-E764-5454-293F97A8045E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Conduction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容积传导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69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8C9898D-7A0A-DCA8-02D3-0C07DA30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5"/>
          <a:stretch/>
        </p:blipFill>
        <p:spPr>
          <a:xfrm>
            <a:off x="7365116" y="1472784"/>
            <a:ext cx="4826884" cy="443331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3FCFF95-8FC7-D1EE-CC73-63D418F4B4B1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Spontaneous EEG activity</a:t>
            </a:r>
          </a:p>
        </p:txBody>
      </p:sp>
      <p:graphicFrame>
        <p:nvGraphicFramePr>
          <p:cNvPr id="2" name="Group 91">
            <a:extLst>
              <a:ext uri="{FF2B5EF4-FFF2-40B4-BE49-F238E27FC236}">
                <a16:creationId xmlns:a16="http://schemas.microsoft.com/office/drawing/2014/main" id="{A2CA0A95-67A9-DF58-9A01-BC355071EE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2923982"/>
              </p:ext>
            </p:extLst>
          </p:nvPr>
        </p:nvGraphicFramePr>
        <p:xfrm>
          <a:off x="406596" y="1290325"/>
          <a:ext cx="6821580" cy="4798229"/>
        </p:xfrm>
        <a:graphic>
          <a:graphicData uri="http://schemas.openxmlformats.org/drawingml/2006/table">
            <a:tbl>
              <a:tblPr/>
              <a:tblGrid>
                <a:gridCol w="1405257">
                  <a:extLst>
                    <a:ext uri="{9D8B030D-6E8A-4147-A177-3AD203B41FA5}">
                      <a16:colId xmlns:a16="http://schemas.microsoft.com/office/drawing/2014/main" val="1351953521"/>
                    </a:ext>
                  </a:extLst>
                </a:gridCol>
                <a:gridCol w="1569493">
                  <a:extLst>
                    <a:ext uri="{9D8B030D-6E8A-4147-A177-3AD203B41FA5}">
                      <a16:colId xmlns:a16="http://schemas.microsoft.com/office/drawing/2014/main" val="1624766273"/>
                    </a:ext>
                  </a:extLst>
                </a:gridCol>
                <a:gridCol w="1501253">
                  <a:extLst>
                    <a:ext uri="{9D8B030D-6E8A-4147-A177-3AD203B41FA5}">
                      <a16:colId xmlns:a16="http://schemas.microsoft.com/office/drawing/2014/main" val="192028025"/>
                    </a:ext>
                  </a:extLst>
                </a:gridCol>
                <a:gridCol w="2345577">
                  <a:extLst>
                    <a:ext uri="{9D8B030D-6E8A-4147-A177-3AD203B41FA5}">
                      <a16:colId xmlns:a16="http://schemas.microsoft.com/office/drawing/2014/main" val="2037026623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Rhythm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Frequency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(Hz)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Amplitude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uV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Recording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&amp; Location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31594"/>
                  </a:ext>
                </a:extLst>
              </a:tr>
              <a:tr h="852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Alpha(</a:t>
                      </a:r>
                      <a:r>
                        <a:rPr kumimoji="0" lang="el-GR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α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)</a:t>
                      </a:r>
                      <a:endParaRPr kumimoji="0" lang="el-GR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 – 13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50 – 100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Adults, rest, eyes closed.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Occipital region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964216"/>
                  </a:ext>
                </a:extLst>
              </a:tr>
              <a:tr h="854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Beta(</a:t>
                      </a:r>
                      <a:r>
                        <a:rPr kumimoji="0" lang="el-GR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14 - 30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Adult, mental activity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Frontal region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372354"/>
                  </a:ext>
                </a:extLst>
              </a:tr>
              <a:tr h="969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Theta(</a:t>
                      </a:r>
                      <a:r>
                        <a:rPr kumimoji="0" lang="el-GR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5 – 7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Above 50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Children, drowsy adult, emotional distress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Occipital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851109"/>
                  </a:ext>
                </a:extLst>
              </a:tr>
              <a:tr h="854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Delta(</a:t>
                      </a:r>
                      <a:r>
                        <a:rPr kumimoji="0" lang="el-GR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 – 4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Above 50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Children in sleep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586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12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82AF1-A5EE-E335-2036-8C0CCC4BE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36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</a:p>
        </p:txBody>
      </p:sp>
    </p:spTree>
    <p:extLst>
      <p:ext uri="{BB962C8B-B14F-4D97-AF65-F5344CB8AC3E}">
        <p14:creationId xmlns:p14="http://schemas.microsoft.com/office/powerpoint/2010/main" val="313825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8978279-52B9-3086-98BD-3E31A04595F6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Acquisition System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819357-043B-1A5F-C605-AA6B26EF94DA}"/>
              </a:ext>
            </a:extLst>
          </p:cNvPr>
          <p:cNvGrpSpPr/>
          <p:nvPr/>
        </p:nvGrpSpPr>
        <p:grpSpPr>
          <a:xfrm>
            <a:off x="1888153" y="1323406"/>
            <a:ext cx="8771725" cy="5015979"/>
            <a:chOff x="1888153" y="1323406"/>
            <a:chExt cx="8771725" cy="501597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A92D2CF-987E-B794-470F-AB74E41C83E3}"/>
                </a:ext>
              </a:extLst>
            </p:cNvPr>
            <p:cNvGrpSpPr/>
            <p:nvPr/>
          </p:nvGrpSpPr>
          <p:grpSpPr>
            <a:xfrm>
              <a:off x="1888153" y="1323406"/>
              <a:ext cx="8771725" cy="5015979"/>
              <a:chOff x="1881329" y="1405293"/>
              <a:chExt cx="8771725" cy="5015979"/>
            </a:xfrm>
          </p:grpSpPr>
          <p:pic>
            <p:nvPicPr>
              <p:cNvPr id="1026" name="Picture 2" descr="Electroencephalography Network Indices as Biomarkers of Upper Limb  Impairment in Chronic Stroke | Protocol">
                <a:extLst>
                  <a:ext uri="{FF2B5EF4-FFF2-40B4-BE49-F238E27FC236}">
                    <a16:creationId xmlns:a16="http://schemas.microsoft.com/office/drawing/2014/main" id="{D248567A-BCC8-EA59-EF5D-F25F437FA9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1329" y="1405293"/>
                <a:ext cx="8771725" cy="5015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3CA827E-CFE8-360D-59E6-40C1C02141D1}"/>
                  </a:ext>
                </a:extLst>
              </p:cNvPr>
              <p:cNvSpPr/>
              <p:nvPr/>
            </p:nvSpPr>
            <p:spPr>
              <a:xfrm>
                <a:off x="7465325" y="4490113"/>
                <a:ext cx="1917511" cy="464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4DD21F5-7341-190B-4D16-938AC185A973}"/>
                  </a:ext>
                </a:extLst>
              </p:cNvPr>
              <p:cNvSpPr/>
              <p:nvPr/>
            </p:nvSpPr>
            <p:spPr>
              <a:xfrm>
                <a:off x="7529015" y="5106537"/>
                <a:ext cx="1917511" cy="464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A70B81A-4A34-79D8-39DA-3ACF91129BFF}"/>
                </a:ext>
              </a:extLst>
            </p:cNvPr>
            <p:cNvSpPr/>
            <p:nvPr/>
          </p:nvSpPr>
          <p:spPr>
            <a:xfrm>
              <a:off x="5554638" y="4223979"/>
              <a:ext cx="1917511" cy="1453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3D86FB8-3A7D-068F-3A5A-8C49BA5F72AE}"/>
              </a:ext>
            </a:extLst>
          </p:cNvPr>
          <p:cNvSpPr/>
          <p:nvPr/>
        </p:nvSpPr>
        <p:spPr>
          <a:xfrm>
            <a:off x="5636524" y="4106837"/>
            <a:ext cx="1835625" cy="1835625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</a:p>
        </p:txBody>
      </p:sp>
    </p:spTree>
    <p:extLst>
      <p:ext uri="{BB962C8B-B14F-4D97-AF65-F5344CB8AC3E}">
        <p14:creationId xmlns:p14="http://schemas.microsoft.com/office/powerpoint/2010/main" val="164990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11" y="1179415"/>
            <a:ext cx="7382562" cy="480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61" y="2363814"/>
            <a:ext cx="4701180" cy="330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/>
          </p:cNvSpPr>
          <p:nvPr/>
        </p:nvSpPr>
        <p:spPr bwMode="auto">
          <a:xfrm>
            <a:off x="4559392" y="6317034"/>
            <a:ext cx="31514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40639" bIns="0">
            <a:spAutoFit/>
          </a:bodyPr>
          <a:lstStyle>
            <a:lvl1pPr marL="39688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Lucida Grande" charset="0"/>
              </a:rPr>
              <a:t>(Special thanks to Randal Pinto)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9C20EA0-E89A-B582-611D-30B9475F8F9B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 cap</a:t>
            </a:r>
          </a:p>
        </p:txBody>
      </p:sp>
    </p:spTree>
    <p:extLst>
      <p:ext uri="{BB962C8B-B14F-4D97-AF65-F5344CB8AC3E}">
        <p14:creationId xmlns:p14="http://schemas.microsoft.com/office/powerpoint/2010/main" val="720808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07837" y="6139506"/>
            <a:ext cx="174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electrodes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8" descr="undefined">
            <a:extLst>
              <a:ext uri="{FF2B5EF4-FFF2-40B4-BE49-F238E27FC236}">
                <a16:creationId xmlns:a16="http://schemas.microsoft.com/office/drawing/2014/main" id="{0A730060-B5D0-5EE3-C990-A83BEAF0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032" y="2151901"/>
            <a:ext cx="3006168" cy="268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B81194F-921E-37BE-7324-A58742873A33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 cap</a:t>
            </a:r>
          </a:p>
        </p:txBody>
      </p:sp>
      <p:pic>
        <p:nvPicPr>
          <p:cNvPr id="1026" name="Picture 2" descr="脑电电极位置总结_32导电极帽电极分布图-CSDN博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03" y="2156566"/>
            <a:ext cx="3007070" cy="268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as.net.cn/fileZDHXB/journal/article/zdhxb/2021/11/PIC/zdhxb-47-11-2654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337" y="1956565"/>
            <a:ext cx="3078860" cy="307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9390405" y="6083710"/>
            <a:ext cx="174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 electrodes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95767" y="6083710"/>
            <a:ext cx="174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 electrodes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642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0-20 system eeg">
            <a:extLst>
              <a:ext uri="{FF2B5EF4-FFF2-40B4-BE49-F238E27FC236}">
                <a16:creationId xmlns:a16="http://schemas.microsoft.com/office/drawing/2014/main" id="{EDCB71E7-079A-2C03-9903-ECF4DE44B7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52" y="1286692"/>
            <a:ext cx="8903024" cy="490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B81194F-921E-37BE-7324-A58742873A33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 Positioning System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80405" y="6002773"/>
            <a:ext cx="174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10-20 system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766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PT - The Cerebral Cortex PowerPoint Presentation, free download - ID ...">
            <a:extLst>
              <a:ext uri="{FF2B5EF4-FFF2-40B4-BE49-F238E27FC236}">
                <a16:creationId xmlns:a16="http://schemas.microsoft.com/office/drawing/2014/main" id="{D8AEA4F1-1B5D-72BF-023E-641790AC1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24222" r="3583" b="4778"/>
          <a:stretch/>
        </p:blipFill>
        <p:spPr bwMode="auto">
          <a:xfrm>
            <a:off x="2026920" y="1493520"/>
            <a:ext cx="8313420" cy="486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0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B81194F-921E-37BE-7324-A58742873A33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Electrodes</a:t>
            </a:r>
          </a:p>
        </p:txBody>
      </p:sp>
      <p:pic>
        <p:nvPicPr>
          <p:cNvPr id="4100" name="Picture 4" descr="Event-related Potentials During Target-response Tasks to Study Cognitive  Processes of Upper Limb Use in Children with Unilateral Cerebral Pals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592" y="918804"/>
            <a:ext cx="6278415" cy="555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26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8978279-52B9-3086-98BD-3E31A04595F6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Amplifier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差分放大器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EMG amplifier - REFA - TMSi systems - EEG / 32-channel / 64-channel">
            <a:extLst>
              <a:ext uri="{FF2B5EF4-FFF2-40B4-BE49-F238E27FC236}">
                <a16:creationId xmlns:a16="http://schemas.microsoft.com/office/drawing/2014/main" id="{7F2E9CE7-70D7-16B5-5D89-3A76CE89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2131695"/>
            <a:ext cx="3987165" cy="398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8978279-52B9-3086-98BD-3E31A04595F6}"/>
              </a:ext>
            </a:extLst>
          </p:cNvPr>
          <p:cNvSpPr txBox="1">
            <a:spLocks/>
          </p:cNvSpPr>
          <p:nvPr/>
        </p:nvSpPr>
        <p:spPr>
          <a:xfrm>
            <a:off x="6527705" y="5465184"/>
            <a:ext cx="4109815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to digital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模数转换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24 bit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8556F51-BA68-0F10-DFED-40C33337B4CF}"/>
              </a:ext>
            </a:extLst>
          </p:cNvPr>
          <p:cNvSpPr txBox="1">
            <a:spLocks/>
          </p:cNvSpPr>
          <p:nvPr/>
        </p:nvSpPr>
        <p:spPr>
          <a:xfrm>
            <a:off x="6527704" y="3088957"/>
            <a:ext cx="5458556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Scalp impedance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头皮阻抗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&lt; 5kOhm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641C172-D38B-EA65-AA53-66C0E56FBA30}"/>
              </a:ext>
            </a:extLst>
          </p:cNvPr>
          <p:cNvSpPr txBox="1">
            <a:spLocks/>
          </p:cNvSpPr>
          <p:nvPr/>
        </p:nvSpPr>
        <p:spPr>
          <a:xfrm>
            <a:off x="6527704" y="1713666"/>
            <a:ext cx="5580476" cy="1029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Mode Rejection Ratio 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共模抑制比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＞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100dB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B4904F4-EC60-BE6C-47C9-09B488A33390}"/>
              </a:ext>
            </a:extLst>
          </p:cNvPr>
          <p:cNvSpPr txBox="1">
            <a:spLocks/>
          </p:cNvSpPr>
          <p:nvPr/>
        </p:nvSpPr>
        <p:spPr>
          <a:xfrm>
            <a:off x="6527704" y="4277070"/>
            <a:ext cx="5085176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impedance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输入阻抗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1GOhm </a:t>
            </a:r>
          </a:p>
        </p:txBody>
      </p:sp>
    </p:spTree>
    <p:extLst>
      <p:ext uri="{BB962C8B-B14F-4D97-AF65-F5344CB8AC3E}">
        <p14:creationId xmlns:p14="http://schemas.microsoft.com/office/powerpoint/2010/main" val="201071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4BE368-31A9-ACB0-E352-D398CFFA9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5"/>
          <a:stretch/>
        </p:blipFill>
        <p:spPr>
          <a:xfrm>
            <a:off x="614362" y="2164080"/>
            <a:ext cx="10963275" cy="33556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0AC42A-AE49-8347-FD42-164972322373}"/>
              </a:ext>
            </a:extLst>
          </p:cNvPr>
          <p:cNvSpPr txBox="1"/>
          <p:nvPr/>
        </p:nvSpPr>
        <p:spPr>
          <a:xfrm>
            <a:off x="5135880" y="6362700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(Rajan et al., 2022)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0AEBFBA-8348-F768-E4CF-07AF2FB6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5" y="245484"/>
            <a:ext cx="10515600" cy="45527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Neuroimaging Technology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726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2F074EB-8C76-F080-7602-1487047583A2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rate 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采样率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21C8E-E419-6483-1AD9-6D2436055EE8}"/>
              </a:ext>
            </a:extLst>
          </p:cNvPr>
          <p:cNvSpPr txBox="1"/>
          <p:nvPr/>
        </p:nvSpPr>
        <p:spPr>
          <a:xfrm>
            <a:off x="700301" y="4576508"/>
            <a:ext cx="110427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Nyquist sampling theorem: </a:t>
            </a:r>
            <a:r>
              <a:rPr lang="en-US" altLang="zh-CN" sz="3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signal period, when the sampling frequency is </a:t>
            </a:r>
            <a:r>
              <a:rPr lang="en-US" altLang="zh-CN" sz="32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greater than 2 times</a:t>
            </a:r>
            <a:r>
              <a:rPr lang="en-US" altLang="zh-CN" sz="3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highest frequency </a:t>
            </a:r>
            <a:r>
              <a:rPr lang="en-US" altLang="zh-CN" sz="3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signal, the sampled signal can completely retain the information in the original signal. 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alogue and discrete signal. | Download Scientific Diagram">
            <a:extLst>
              <a:ext uri="{FF2B5EF4-FFF2-40B4-BE49-F238E27FC236}">
                <a16:creationId xmlns:a16="http://schemas.microsoft.com/office/drawing/2014/main" id="{F348500E-2771-1C79-0CA4-EA0C2BCA3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548" y="1158069"/>
            <a:ext cx="80962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51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igure 2.Configuration of an observed EEG signal including biological artifacts.">
            <a:extLst>
              <a:ext uri="{FF2B5EF4-FFF2-40B4-BE49-F238E27FC236}">
                <a16:creationId xmlns:a16="http://schemas.microsoft.com/office/drawing/2014/main" id="{A3101A40-1E6F-8FF0-A5B9-A8CC168919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59" y="1804062"/>
            <a:ext cx="10188682" cy="41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BC7148F-9C3D-9667-B374-6AAE74ABC7F3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Artifact(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伪迹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366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8978279-52B9-3086-98BD-3E31A04595F6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</a:p>
        </p:txBody>
      </p:sp>
      <p:pic>
        <p:nvPicPr>
          <p:cNvPr id="5122" name="Picture 2" descr="Wireless EEG Trigger | CGX | Cognionics">
            <a:extLst>
              <a:ext uri="{FF2B5EF4-FFF2-40B4-BE49-F238E27FC236}">
                <a16:creationId xmlns:a16="http://schemas.microsoft.com/office/drawing/2014/main" id="{61603345-CAF5-E04E-37C8-997E4936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" y="1334453"/>
            <a:ext cx="5147684" cy="43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B9D350-CFB4-D41B-47EC-15F7065E4F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52" y="1854993"/>
            <a:ext cx="4688429" cy="3517107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3F6789F-1126-1DEB-3251-C31ED8A000F0}"/>
              </a:ext>
            </a:extLst>
          </p:cNvPr>
          <p:cNvSpPr txBox="1">
            <a:spLocks/>
          </p:cNvSpPr>
          <p:nvPr/>
        </p:nvSpPr>
        <p:spPr>
          <a:xfrm>
            <a:off x="5140865" y="6048207"/>
            <a:ext cx="2159095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EVENT!</a:t>
            </a:r>
          </a:p>
        </p:txBody>
      </p:sp>
    </p:spTree>
    <p:extLst>
      <p:ext uri="{BB962C8B-B14F-4D97-AF65-F5344CB8AC3E}">
        <p14:creationId xmlns:p14="http://schemas.microsoft.com/office/powerpoint/2010/main" val="1364656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D71786-5CD7-9E8E-7367-534C52870B34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Signal</a:t>
            </a:r>
          </a:p>
        </p:txBody>
      </p:sp>
      <p:pic>
        <p:nvPicPr>
          <p:cNvPr id="3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61" y="1336809"/>
            <a:ext cx="9770478" cy="563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73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5DAA99-12B6-0487-5890-C8151F825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Delicate experiment design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3E3E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0" i="0" dirty="0">
                <a:solidFill>
                  <a:srgbClr val="3E3E3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erious-minded 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articipants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8A85443-24BE-C5AA-BF65-A7A7210F59E8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remove noise?</a:t>
            </a:r>
          </a:p>
        </p:txBody>
      </p:sp>
    </p:spTree>
    <p:extLst>
      <p:ext uri="{BB962C8B-B14F-4D97-AF65-F5344CB8AC3E}">
        <p14:creationId xmlns:p14="http://schemas.microsoft.com/office/powerpoint/2010/main" val="338779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82AF1-A5EE-E335-2036-8C0CCC4BE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36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Preprocessing(see Notebook)</a:t>
            </a:r>
          </a:p>
        </p:txBody>
      </p:sp>
    </p:spTree>
    <p:extLst>
      <p:ext uri="{BB962C8B-B14F-4D97-AF65-F5344CB8AC3E}">
        <p14:creationId xmlns:p14="http://schemas.microsoft.com/office/powerpoint/2010/main" val="2992071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82AF1-A5EE-E335-2036-8C0CCC4BE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36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(see Notebook)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78585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D4617C6-145B-C6EC-173E-43B9E9A4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66" y="1229441"/>
            <a:ext cx="5045034" cy="509481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C21CD6E-010D-F774-8E31-62E4F2D9CF7C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ERP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0FE21759-52A3-AC17-9905-EFB49EDC44F4}"/>
              </a:ext>
            </a:extLst>
          </p:cNvPr>
          <p:cNvSpPr txBox="1"/>
          <p:nvPr/>
        </p:nvSpPr>
        <p:spPr>
          <a:xfrm>
            <a:off x="6967521" y="1908718"/>
            <a:ext cx="4082073" cy="420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ERP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波形具有两个特点：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潜伏期恒定（锁时）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波形恒定（锁相）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背景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EEG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信号是随机变化的，有高有低，因此研究者通过对被试施加多次刺激 （一般至少数十次），分段提取出每个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trial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的信号，并将其叠加平均，这会将随机的背景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EEG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信号正负相抵，提取出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ERP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波形。</a:t>
            </a:r>
          </a:p>
        </p:txBody>
      </p:sp>
    </p:spTree>
    <p:extLst>
      <p:ext uri="{BB962C8B-B14F-4D97-AF65-F5344CB8AC3E}">
        <p14:creationId xmlns:p14="http://schemas.microsoft.com/office/powerpoint/2010/main" val="4017427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345" y="164638"/>
            <a:ext cx="829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ERP</a:t>
            </a: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早期成分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1344" y="778471"/>
            <a:ext cx="118093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61560C-5BD4-461B-82B6-D4D28776D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79" y="939011"/>
            <a:ext cx="5926123" cy="5754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65ADCF-64C7-42F3-9FE3-63C6E2718233}"/>
              </a:ext>
            </a:extLst>
          </p:cNvPr>
          <p:cNvSpPr txBox="1"/>
          <p:nvPr/>
        </p:nvSpPr>
        <p:spPr>
          <a:xfrm>
            <a:off x="187557" y="1022956"/>
            <a:ext cx="5616624" cy="478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C1: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出现在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之前，最大幅值出现在头皮后部中线处的电极上；</a:t>
            </a:r>
            <a:endParaRPr lang="en-US" altLang="zh-CN" sz="186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没有采用</a:t>
            </a:r>
            <a:r>
              <a:rPr lang="en-US" altLang="zh-CN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来命名是因为它的极性可能会变化；</a:t>
            </a:r>
            <a:endParaRPr lang="en-US" altLang="zh-CN" sz="1867" b="1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成分可能产生于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区（初级视觉皮层），人脑中的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区折叠形成了距状裂（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calcarine fissure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6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通常起始于刺激后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毫秒，并在刺激后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毫秒附近达到峰值，而且它</a:t>
            </a:r>
            <a:r>
              <a:rPr lang="zh-CN" altLang="en-US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对基本的视觉刺激参数非常敏感，例如对比度和空间频率。</a:t>
            </a:r>
          </a:p>
        </p:txBody>
      </p:sp>
    </p:spTree>
    <p:extLst>
      <p:ext uri="{BB962C8B-B14F-4D97-AF65-F5344CB8AC3E}">
        <p14:creationId xmlns:p14="http://schemas.microsoft.com/office/powerpoint/2010/main" val="314819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345" y="164638"/>
            <a:ext cx="829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ERP</a:t>
            </a: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早期成分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1344" y="778471"/>
            <a:ext cx="118093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65ADCF-64C7-42F3-9FE3-63C6E2718233}"/>
              </a:ext>
            </a:extLst>
          </p:cNvPr>
          <p:cNvSpPr txBox="1"/>
          <p:nvPr/>
        </p:nvSpPr>
        <p:spPr>
          <a:xfrm>
            <a:off x="203234" y="922755"/>
            <a:ext cx="5808645" cy="564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 &amp; N1: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成分出现在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之后，其最大幅值位于侧向枕叶电极，通常起始于刺激后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60-90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毫秒，并于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100-130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毫秒间达到峰值。</a:t>
            </a:r>
            <a:endParaRPr lang="en-US" altLang="zh-CN" sz="186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视觉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包含许多子成分，许多不同的成分叠加在一起形成了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波峰。最早的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子成分的峰值出现在刺激后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100-150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毫秒，位于前部头皮电极位置；在后部电极位置，似乎至少有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成分的峰值出现在刺激后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150-200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毫秒，其中一个来自于顶叶皮层，另一个来自于外侧枕叶皮层。</a:t>
            </a:r>
            <a:endParaRPr lang="en-US" altLang="zh-CN" sz="186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视觉</a:t>
            </a:r>
            <a:r>
              <a:rPr lang="en-US" altLang="zh-CN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N1</a:t>
            </a:r>
            <a:r>
              <a:rPr lang="zh-CN" altLang="en-US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成分具有高度的不应性，即在同一个位置上，如果短时间内接连出现两个刺激，那么第二个刺激诱发的响应会减小很多。</a:t>
            </a:r>
            <a:endParaRPr lang="en-US" altLang="zh-CN" sz="1867" b="1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267FC-0D7D-4534-940D-E7601BE26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838372"/>
            <a:ext cx="5888980" cy="2843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CBBC0-69B3-46FC-94AA-AA99B4976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759686"/>
            <a:ext cx="5888980" cy="29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0DD847-69D2-1917-33B6-55B5F23DB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90" y="971550"/>
            <a:ext cx="8263890" cy="533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B1AF7A-83EE-97C3-9AA0-3AC3C7FCFE3D}"/>
              </a:ext>
            </a:extLst>
          </p:cNvPr>
          <p:cNvSpPr txBox="1"/>
          <p:nvPr/>
        </p:nvSpPr>
        <p:spPr>
          <a:xfrm>
            <a:off x="5227320" y="6377940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(He et al., 2008)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F258F79-F880-F5CD-54AF-3DB50C133AD8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Need EEG?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E68EDA1-EDBC-B78D-6F41-67AA29DF3DBC}"/>
              </a:ext>
            </a:extLst>
          </p:cNvPr>
          <p:cNvSpPr/>
          <p:nvPr/>
        </p:nvSpPr>
        <p:spPr>
          <a:xfrm>
            <a:off x="7658100" y="3358722"/>
            <a:ext cx="3611880" cy="1638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CHEAP!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02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345" y="164638"/>
            <a:ext cx="829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ERP</a:t>
            </a: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早期成分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1344" y="778471"/>
            <a:ext cx="118093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65ADCF-64C7-42F3-9FE3-63C6E2718233}"/>
              </a:ext>
            </a:extLst>
          </p:cNvPr>
          <p:cNvSpPr txBox="1"/>
          <p:nvPr/>
        </p:nvSpPr>
        <p:spPr>
          <a:xfrm>
            <a:off x="191344" y="1220755"/>
            <a:ext cx="5901227" cy="392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N170 &amp; 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顶正波（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Vertex Positive Potential 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在外侧枕叶电极位置，面孔刺激相对非面孔刺激会诱发出更加负向的电位，尤其在右侧半球最明显，其峰值大约出现在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170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毫秒左右。</a:t>
            </a:r>
            <a:endParaRPr lang="en-US" altLang="zh-CN" sz="186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N170</a:t>
            </a:r>
            <a:r>
              <a:rPr lang="zh-CN" altLang="en-US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VPP</a:t>
            </a:r>
            <a:r>
              <a:rPr lang="zh-CN" altLang="en-US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可能刚好体现了同一个偶极子的两个对立面</a:t>
            </a:r>
            <a:endParaRPr lang="en-US" altLang="zh-CN" sz="1867" b="1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一个关键的问题是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N170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效应究竟反映了面孔特异性的处理，还是体现了面孔中恰好更加显著的低级属性。</a:t>
            </a:r>
            <a:endParaRPr lang="en-US" altLang="zh-CN" sz="186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6E994-53B8-429B-94E6-1D943E5F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951" y="1796819"/>
            <a:ext cx="5901228" cy="37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345" y="164638"/>
            <a:ext cx="829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ERP</a:t>
            </a: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早期成分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1344" y="778471"/>
            <a:ext cx="118093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65ADCF-64C7-42F3-9FE3-63C6E2718233}"/>
              </a:ext>
            </a:extLst>
          </p:cNvPr>
          <p:cNvSpPr txBox="1"/>
          <p:nvPr/>
        </p:nvSpPr>
        <p:spPr>
          <a:xfrm>
            <a:off x="191345" y="1028734"/>
            <a:ext cx="5280585" cy="478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P2: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N1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波形之后，前部和中央区头皮位置会出现一个明显的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波形。</a:t>
            </a:r>
            <a:endParaRPr lang="en-US" altLang="zh-CN" sz="186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当刺激包含目标特征时，这个成分会比较大，而且</a:t>
            </a:r>
            <a:r>
              <a:rPr lang="zh-CN" altLang="en-US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在目标出现概率较低的情况下，它也会增强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6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尽管在一些范式中，奇异刺激（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oddball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）诱发的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都较大，但是</a:t>
            </a:r>
            <a:r>
              <a:rPr lang="en-US" altLang="zh-CN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1867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效应仅在靶刺激是基于相对简单的刺激特征进行定义时才会出现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效应在任意复杂的刺激种类下都可能出现。</a:t>
            </a:r>
            <a:endParaRPr lang="en-US" altLang="zh-CN" sz="1867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CE327-A11B-45DC-A4B2-96381C35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00" y="1124745"/>
            <a:ext cx="5954040" cy="544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1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345" y="164638"/>
            <a:ext cx="829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ERP</a:t>
            </a: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早期成分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1344" y="778471"/>
            <a:ext cx="118093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65ADCF-64C7-42F3-9FE3-63C6E2718233}"/>
              </a:ext>
            </a:extLst>
          </p:cNvPr>
          <p:cNvSpPr txBox="1"/>
          <p:nvPr/>
        </p:nvSpPr>
        <p:spPr>
          <a:xfrm>
            <a:off x="190831" y="765716"/>
            <a:ext cx="6756984" cy="604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听觉诱发电位</a:t>
            </a:r>
            <a:endParaRPr lang="en-US" altLang="zh-CN" sz="173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如果刺激是突然开始的（例如</a:t>
            </a:r>
            <a:r>
              <a:rPr lang="en-US" altLang="zh-CN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），那么首个</a:t>
            </a:r>
            <a:r>
              <a:rPr lang="en-US" altLang="zh-CN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毫秒之内会出现一系列独特的波峰，体现了来自耳蜗的信息经过脑干传递到丘脑的过程。这些</a:t>
            </a:r>
            <a:r>
              <a:rPr lang="zh-CN" altLang="en-US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听觉脑干响应（</a:t>
            </a:r>
            <a:r>
              <a:rPr lang="en-US" altLang="zh-CN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auditory brainstem responses</a:t>
            </a:r>
            <a:r>
              <a:rPr lang="zh-CN" altLang="en-US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ABRs</a:t>
            </a:r>
            <a:r>
              <a:rPr lang="zh-CN" altLang="en-US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通常用罗马数字进行标记（波</a:t>
            </a:r>
            <a:r>
              <a:rPr lang="en-US" altLang="zh-CN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Ⅰ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Ⅵ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）。这些响应都是高度自动的，可以被用来评估听觉通道的完整性，尤其是针对婴儿。</a:t>
            </a:r>
            <a:endParaRPr lang="en-US" altLang="zh-CN" sz="173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ABRs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之后跟随的是</a:t>
            </a:r>
            <a:r>
              <a:rPr lang="zh-CN" altLang="en-US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中潜伏期响应（</a:t>
            </a:r>
            <a:r>
              <a:rPr lang="en-US" altLang="zh-CN" sz="1733" b="1" dirty="0" err="1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midlatency</a:t>
            </a:r>
            <a:r>
              <a:rPr lang="en-US" altLang="zh-CN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responses</a:t>
            </a:r>
            <a:r>
              <a:rPr lang="zh-CN" altLang="en-US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MLRs</a:t>
            </a:r>
            <a:r>
              <a:rPr lang="zh-CN" altLang="en-US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，指的是</a:t>
            </a:r>
            <a:r>
              <a:rPr lang="en-US" altLang="zh-CN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10-50</a:t>
            </a:r>
            <a:r>
              <a:rPr lang="zh-CN" altLang="en-US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毫秒之间的反应）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，它可能至少部分来自于内侧膝状体（</a:t>
            </a:r>
            <a:r>
              <a:rPr lang="en-US" altLang="zh-CN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medial geniculate nucleus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）和初级听觉皮层。</a:t>
            </a:r>
            <a:endParaRPr lang="en-US" altLang="zh-CN" sz="173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MLRs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之后跟随的是</a:t>
            </a:r>
            <a:r>
              <a:rPr lang="zh-CN" altLang="en-US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长潜伏期响应（</a:t>
            </a:r>
            <a:r>
              <a:rPr lang="en-US" altLang="zh-CN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long-latency responses</a:t>
            </a:r>
            <a:r>
              <a:rPr lang="zh-CN" altLang="en-US" sz="1733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，通常的顺序是</a:t>
            </a:r>
            <a:r>
              <a:rPr lang="en-US" altLang="zh-CN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P50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N100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P160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。由于听觉通路中的信息传递是非常迅速的，因此从听觉感官处理的角度来说，</a:t>
            </a:r>
            <a:r>
              <a:rPr lang="en-US" altLang="zh-CN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7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毫秒已经是相对较晚的了。</a:t>
            </a:r>
            <a:endParaRPr lang="en-US" altLang="zh-CN" sz="173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60DDB-CC63-4CF8-84DE-6BCED27A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816" y="1505543"/>
            <a:ext cx="5244185" cy="48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7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345" y="164638"/>
            <a:ext cx="829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N2</a:t>
            </a: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家族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1344" y="778471"/>
            <a:ext cx="118093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65ADCF-64C7-42F3-9FE3-63C6E2718233}"/>
              </a:ext>
            </a:extLst>
          </p:cNvPr>
          <p:cNvSpPr txBox="1"/>
          <p:nvPr/>
        </p:nvSpPr>
        <p:spPr>
          <a:xfrm>
            <a:off x="131338" y="911120"/>
            <a:ext cx="11929325" cy="300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家族可以细分为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N2a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N2b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子成分，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N2a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是一个由听觉失匹配条件自动诱发的效应，它的峰值出现于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毫秒，最大幅值出现在额叶和中央区的中线位置，甚至当刺激与任务无关时也会诱发，即失匹配负波（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N2b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又可以叫做前部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成分，主要针对听觉刺激，分布在中央区位置；许多头皮前部的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效应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与竞争反应之间的冲突有关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；前部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与错误相关负波（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error-related negativity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）相同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，其依据是随着错误反应激活的增加，实际做出错误反应的可能性也在增加，因此当受试者实际做出错误反应时，会诱发出更大的前部负电位；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在给出反应正确或者错误的反馈过程中，也会出现前部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N2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成分，被称为反馈相关负波（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feedback-related negativity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FRN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，通常错误反馈的振幅会比正确反馈更大。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又可以叫做后部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成分，主要针对视觉刺激，分布于头皮后部区域，后部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成分的功能性意义目前仍不明确。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F1B0F-3823-4245-B23C-48C10DE9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642" y="3970423"/>
            <a:ext cx="6444716" cy="2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345" y="164638"/>
            <a:ext cx="829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P3</a:t>
            </a: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家族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1344" y="778471"/>
            <a:ext cx="118093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65ADCF-64C7-42F3-9FE3-63C6E2718233}"/>
              </a:ext>
            </a:extLst>
          </p:cNvPr>
          <p:cNvSpPr txBox="1"/>
          <p:nvPr/>
        </p:nvSpPr>
        <p:spPr>
          <a:xfrm>
            <a:off x="131338" y="932724"/>
            <a:ext cx="11929325" cy="22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P3a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成分极值位于额叶头皮，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P3b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成分极值位于顶叶头皮，这两个成分都是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由刺激中不可预测且出现概率较小的变化所诱发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P3b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成分仅在这些刺激的变化与任务相关时才会出现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研究者提到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成分或者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成分时，他们通常指的是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P3b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成分）。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波形反映了何种神经或认知过程，目前尚未达成清晰的共识，被引用最多的理论来自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Donchin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），他提出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波形与一个认知过程有关，并将其称为“背景更新”，背景代表了环境总体状态的广泛表现形式，而不是单个物体或者任务的特定表现形式。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0C581-6B5A-4386-B5FD-46AF9514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3035049"/>
            <a:ext cx="8446781" cy="36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345" y="164638"/>
            <a:ext cx="829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与语言相关的</a:t>
            </a:r>
            <a:r>
              <a:rPr lang="en-US" altLang="zh-CN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ERP</a:t>
            </a: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1344" y="778471"/>
            <a:ext cx="118093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1D61757-0110-4504-9F64-2215E06CA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3" b="-1269"/>
          <a:stretch/>
        </p:blipFill>
        <p:spPr>
          <a:xfrm>
            <a:off x="1916878" y="932724"/>
            <a:ext cx="8358244" cy="56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345" y="164638"/>
            <a:ext cx="829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与语言相关的</a:t>
            </a:r>
            <a:r>
              <a:rPr lang="en-US" altLang="zh-CN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ERP</a:t>
            </a: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1344" y="778471"/>
            <a:ext cx="118093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65ADCF-64C7-42F3-9FE3-63C6E2718233}"/>
              </a:ext>
            </a:extLst>
          </p:cNvPr>
          <p:cNvSpPr txBox="1"/>
          <p:nvPr/>
        </p:nvSpPr>
        <p:spPr>
          <a:xfrm>
            <a:off x="431371" y="1173211"/>
            <a:ext cx="11425268" cy="411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是一个最大值通常出现在中央和顶区电极位置的负向波形，而且右半球与左半球相比振幅稍大，它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通常由语义期待的违背所引发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有些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活动可能会由任何读到或者听到的实义词所诱发，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相对不常见的词语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（例如单片镜）与相对常见的词语（例如桌子）相比，前者会诱发更大的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非语义刺激，只要是有意义的，也可能诱发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，与语义刺激相比，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非语义刺激诱发出的效应更偏向于额叶分布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所体现的具体过程，有两个主要的理论：第一个理论由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Marta Kutas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和同事们提出，认为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成分反映了与寻找及激活词语含义相关的神经活动，体现的是提取与某个单词相关的知识储备的难易程度，因此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提取与某个单词相关的知识时需要花费的努力越多，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就越大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；第二个理论来自于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Peter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Hagoort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，他认为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反映了将提取到的单词含义整合进入前文语句的过程，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这个整合过程耗费的努力越多，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就越大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研究方法：①句尾歧义词，②相关词与无关词，③词与非词，④新词与旧词，⑤图片命名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946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345" y="164638"/>
            <a:ext cx="829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与语言相关的</a:t>
            </a:r>
            <a:r>
              <a:rPr lang="en-US" altLang="zh-CN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ERP</a:t>
            </a: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1344" y="778471"/>
            <a:ext cx="118093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65ADCF-64C7-42F3-9FE3-63C6E2718233}"/>
              </a:ext>
            </a:extLst>
          </p:cNvPr>
          <p:cNvSpPr txBox="1"/>
          <p:nvPr/>
        </p:nvSpPr>
        <p:spPr>
          <a:xfrm>
            <a:off x="1151934" y="1604798"/>
            <a:ext cx="9421047" cy="22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语法违背会引起独特的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成分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P600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例如，单词“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”在句子“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broker persuaded to sell the stock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”中诱发的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P600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要比在句子“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broker hoped to sell the stock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”中更大。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功能词（例如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with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）会在左侧前部电极诱发一个被称为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N280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的成分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，而实义词（例如名词、动词）是没有这个成分的。相比之下，实义词会诱发出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，而功能词不能诱发出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N400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06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1345" y="164638"/>
            <a:ext cx="829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与情绪相关的</a:t>
            </a:r>
            <a:r>
              <a:rPr lang="en-US" altLang="zh-CN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ERP</a:t>
            </a:r>
            <a:r>
              <a:rPr lang="zh-CN" altLang="en-US" sz="32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1344" y="778471"/>
            <a:ext cx="118093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65ADCF-64C7-42F3-9FE3-63C6E2718233}"/>
              </a:ext>
            </a:extLst>
          </p:cNvPr>
          <p:cNvSpPr txBox="1"/>
          <p:nvPr/>
        </p:nvSpPr>
        <p:spPr>
          <a:xfrm>
            <a:off x="1151934" y="1604798"/>
            <a:ext cx="9421047" cy="300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早期后部负波（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early posterior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它是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潜伏期范围内出现在枕叶皮层的一个负波，在情绪诱导刺激，尤其是具有正性效价的刺激情况下会增强。这个成分被认为反映了情绪诱导刺激所需要调用的额外感知觉处理。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晚期正电位（</a:t>
            </a:r>
            <a:r>
              <a:rPr lang="en-US" altLang="zh-CN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late positive potential, LPP</a:t>
            </a:r>
            <a:r>
              <a:rPr lang="zh-CN" altLang="en-US" sz="16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它是一个正电位，通常和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波形有着同样的起始时间和头皮分布（起始时间在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毫秒左右，最大值在顶叶）。它可能会延续好几百毫秒，而且随着时间的推移，其头皮分布可能会更加偏向中央区。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这个成分最开始的部分可能确实包含一个增强的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成分，反映了情绪相关刺激的内在任务关联效应。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14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D1CB89-71C6-DD0B-9D18-70426A99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84" y="1473984"/>
            <a:ext cx="8567456" cy="5175712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74A0CA4-AD0C-694B-77BF-87AE41BEEF11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and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67466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2185" y="245484"/>
            <a:ext cx="10515600" cy="45527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8340" y="1927860"/>
            <a:ext cx="9395460" cy="424910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Preprocessing(see Notebook)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extraction(see Notebook)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8BF1FF-0E1C-1189-E24B-852D222CE00E}"/>
              </a:ext>
            </a:extLst>
          </p:cNvPr>
          <p:cNvSpPr txBox="1"/>
          <p:nvPr/>
        </p:nvSpPr>
        <p:spPr>
          <a:xfrm>
            <a:off x="838200" y="1068169"/>
            <a:ext cx="8023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component does EEG record?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8326F0-111C-EE5A-DE75-90F5AF10D094}"/>
              </a:ext>
            </a:extLst>
          </p:cNvPr>
          <p:cNvSpPr txBox="1"/>
          <p:nvPr/>
        </p:nvSpPr>
        <p:spPr>
          <a:xfrm>
            <a:off x="838200" y="359074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get we want?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53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E5CA053B-B9BC-0090-A5B6-63D12E5692A0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Time-Frequency analysis(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时频分析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B4EFC0-E55D-77C4-35D6-B89131D5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116" y="970045"/>
            <a:ext cx="5418708" cy="3038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8C63753-9C3E-EB3B-BDA4-84E5555EB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16" y="4097916"/>
            <a:ext cx="68484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7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4" y="1541571"/>
            <a:ext cx="6447619" cy="1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589" y="3551999"/>
            <a:ext cx="5447619" cy="7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62" y="4562428"/>
            <a:ext cx="6657143" cy="19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t="8437"/>
          <a:stretch/>
        </p:blipFill>
        <p:spPr>
          <a:xfrm>
            <a:off x="5325533" y="5156200"/>
            <a:ext cx="6866667" cy="8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2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9D7BD7-C983-F27A-37CD-BB86E3723D8B}"/>
              </a:ext>
            </a:extLst>
          </p:cNvPr>
          <p:cNvSpPr txBox="1"/>
          <p:nvPr/>
        </p:nvSpPr>
        <p:spPr>
          <a:xfrm>
            <a:off x="3246120" y="133171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</a:t>
            </a:r>
            <a:r>
              <a:rPr lang="en-US" altLang="zh-CN" sz="4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encephalo</a:t>
            </a:r>
            <a:r>
              <a:rPr lang="en-US" altLang="zh-CN" sz="4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graphy</a:t>
            </a:r>
            <a:endParaRPr lang="zh-CN" altLang="en-US" sz="4400" dirty="0">
              <a:solidFill>
                <a:srgbClr val="7030A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45CA8C-08CF-CDEE-68A2-0D5F3A4D4344}"/>
              </a:ext>
            </a:extLst>
          </p:cNvPr>
          <p:cNvSpPr txBox="1"/>
          <p:nvPr/>
        </p:nvSpPr>
        <p:spPr>
          <a:xfrm>
            <a:off x="563880" y="3429000"/>
            <a:ext cx="11826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electroencephalogram (EEG) is a </a:t>
            </a:r>
            <a:r>
              <a:rPr lang="en-US" altLang="zh-CN" sz="3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recording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the </a:t>
            </a:r>
            <a:r>
              <a:rPr lang="en-US" altLang="zh-CN" sz="36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electrical activity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 </a:t>
            </a:r>
            <a:r>
              <a:rPr lang="en-US" altLang="zh-CN" sz="36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brain from the scalp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3761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82AF1-A5EE-E335-2036-8C0CCC4BE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36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6402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DBBD7AE-9C9A-9F09-E920-92AE5C31EEA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20" y="1486218"/>
            <a:ext cx="4343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A2653BF7-A37D-E469-D3FF-3AB9DB81F586}"/>
              </a:ext>
            </a:extLst>
          </p:cNvPr>
          <p:cNvSpPr>
            <a:spLocks/>
          </p:cNvSpPr>
          <p:nvPr/>
        </p:nvSpPr>
        <p:spPr bwMode="auto">
          <a:xfrm>
            <a:off x="7063740" y="1973580"/>
            <a:ext cx="3810000" cy="322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>
            <a:lvl1pPr marL="39688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Lucida Grande" charset="0"/>
              </a:rPr>
              <a:t>1929: Hans Berger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Lucida Grande" charset="0"/>
              </a:rPr>
              <a:t>developed the electroencephalography (=graphic representation of the difference in voltage between two different cerebral locations plotted over time) following the studies of Richard Caton in non-human animal species.</a:t>
            </a: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Lucida Grande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Lucida Grande" charset="0"/>
              </a:rPr>
              <a:t>He described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Lucida Grande" charset="0"/>
              </a:rPr>
              <a:t>the human alpha and beta rhythms</a:t>
            </a:r>
          </a:p>
          <a:p>
            <a:r>
              <a:rPr lang="en-US" altLang="zh-CN" sz="2000" dirty="0">
                <a:latin typeface="Lucida Grande" charset="0"/>
                <a:ea typeface="宋体" panose="02010600030101010101" pitchFamily="2" charset="-122"/>
                <a:cs typeface="Lucida Grande" charset="0"/>
                <a:sym typeface="Lucida Grande" charset="0"/>
              </a:rPr>
              <a:t> </a:t>
            </a:r>
          </a:p>
          <a:p>
            <a:r>
              <a:rPr lang="en-US" altLang="zh-CN" sz="1800" dirty="0">
                <a:latin typeface="Lucida Grande" charset="0"/>
                <a:ea typeface="宋体" panose="02010600030101010101" pitchFamily="2" charset="-122"/>
                <a:cs typeface="Lucida Grande" charset="0"/>
                <a:sym typeface="Lucida Grande" charset="0"/>
              </a:rPr>
              <a:t> </a:t>
            </a:r>
          </a:p>
        </p:txBody>
      </p:sp>
      <p:pic>
        <p:nvPicPr>
          <p:cNvPr id="2050" name="Picture 2" descr="EEG as a &quot;Window Into the Brain&quot;">
            <a:extLst>
              <a:ext uri="{FF2B5EF4-FFF2-40B4-BE49-F238E27FC236}">
                <a16:creationId xmlns:a16="http://schemas.microsoft.com/office/drawing/2014/main" id="{B9C1BAEB-50CE-D939-9C6C-59A12C20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806" y="970791"/>
            <a:ext cx="6148388" cy="548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5A3AC06-BE0B-2A3F-59FF-1B1FE41A9161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196750-BD3E-DD04-B31B-4449DADBF209}"/>
              </a:ext>
            </a:extLst>
          </p:cNvPr>
          <p:cNvSpPr txBox="1"/>
          <p:nvPr/>
        </p:nvSpPr>
        <p:spPr>
          <a:xfrm>
            <a:off x="5227320" y="6377940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Google)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68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D57CEC4-6016-D7E9-4390-C025EE44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138237"/>
            <a:ext cx="10191750" cy="51149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143E2F5-76B2-6F91-C84F-7B1E2810E432}"/>
              </a:ext>
            </a:extLst>
          </p:cNvPr>
          <p:cNvSpPr txBox="1"/>
          <p:nvPr/>
        </p:nvSpPr>
        <p:spPr>
          <a:xfrm>
            <a:off x="5227320" y="6377940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(Bear et al., 2016)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12C4338-6068-3A3C-1BE4-8B6992A83A55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Origin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9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in graphic">
            <a:extLst>
              <a:ext uri="{FF2B5EF4-FFF2-40B4-BE49-F238E27FC236}">
                <a16:creationId xmlns:a16="http://schemas.microsoft.com/office/drawing/2014/main" id="{03F54806-1C18-737F-B7D9-72FBE6BC7BF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726099" y="1035454"/>
            <a:ext cx="7987771" cy="5527397"/>
          </a:xfrm>
          <a:prstGeom prst="rect">
            <a:avLst/>
          </a:prstGeom>
          <a:ln>
            <a:noFill/>
          </a:ln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D7C6F42-5455-F6D0-0F89-237E81A97015}"/>
              </a:ext>
            </a:extLst>
          </p:cNvPr>
          <p:cNvSpPr txBox="1">
            <a:spLocks/>
          </p:cNvSpPr>
          <p:nvPr/>
        </p:nvSpPr>
        <p:spPr>
          <a:xfrm>
            <a:off x="462185" y="268344"/>
            <a:ext cx="10515600" cy="45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 Technology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43E2F5-76B2-6F91-C84F-7B1E2810E432}"/>
              </a:ext>
            </a:extLst>
          </p:cNvPr>
          <p:cNvSpPr txBox="1"/>
          <p:nvPr/>
        </p:nvSpPr>
        <p:spPr>
          <a:xfrm>
            <a:off x="4543548" y="6378185"/>
            <a:ext cx="23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Biasiucci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2019)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770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2043</Words>
  <Application>Microsoft Office PowerPoint</Application>
  <PresentationFormat>宽屏</PresentationFormat>
  <Paragraphs>169</Paragraphs>
  <Slides>41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Lucida Grande</vt:lpstr>
      <vt:lpstr>Nunito Medium</vt:lpstr>
      <vt:lpstr>等线</vt:lpstr>
      <vt:lpstr>等线 Light</vt:lpstr>
      <vt:lpstr>宋体</vt:lpstr>
      <vt:lpstr>Arial</vt:lpstr>
      <vt:lpstr>Times New Roman</vt:lpstr>
      <vt:lpstr>Verdana</vt:lpstr>
      <vt:lpstr>Wingdings</vt:lpstr>
      <vt:lpstr>华文楷体</vt:lpstr>
      <vt:lpstr>微软雅黑</vt:lpstr>
      <vt:lpstr>Office 主题​​</vt:lpstr>
      <vt:lpstr>Introduction to  Electroencephalography (EEG)</vt:lpstr>
      <vt:lpstr>Current Neuroimaging Technology</vt:lpstr>
      <vt:lpstr>PowerPoint 演示文稿</vt:lpstr>
      <vt:lpstr>Outline</vt:lpstr>
      <vt:lpstr>PowerPoint 演示文稿</vt:lpstr>
      <vt:lpstr>Origin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Recording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Preprocessing(see Notebook)</vt:lpstr>
      <vt:lpstr>Feature extraction (see Notebook)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Yikang Liu</cp:lastModifiedBy>
  <cp:revision>25</cp:revision>
  <dcterms:created xsi:type="dcterms:W3CDTF">2024-01-19T12:41:40Z</dcterms:created>
  <dcterms:modified xsi:type="dcterms:W3CDTF">2024-01-22T06:23:05Z</dcterms:modified>
</cp:coreProperties>
</file>